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3" r:id="rId3"/>
    <p:sldId id="264" r:id="rId4"/>
    <p:sldId id="257" r:id="rId5"/>
    <p:sldId id="268" r:id="rId6"/>
    <p:sldId id="270" r:id="rId7"/>
    <p:sldId id="271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7515"/>
    <a:srgbClr val="33440C"/>
    <a:srgbClr val="648618"/>
    <a:srgbClr val="8DB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689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38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37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192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249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032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52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628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48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723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C52D-DDAF-43F4-885F-BB9EBE3634DF}" type="datetimeFigureOut">
              <a:rPr lang="es-CO" smtClean="0"/>
              <a:t>15/08/2024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EEB7-B95F-4944-83A3-C4CFA308E61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410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www.secretariadeambiente.gov.co/ventanillavirtual/app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5244" r="4770" b="2112"/>
          <a:stretch/>
        </p:blipFill>
        <p:spPr>
          <a:xfrm>
            <a:off x="0" y="0"/>
            <a:ext cx="12192000" cy="6923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45" y="6094877"/>
            <a:ext cx="2587440" cy="5318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9133088" y="-1674667"/>
            <a:ext cx="323455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4440479" y="5111273"/>
            <a:ext cx="1804469" cy="382588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04800" y="3448050"/>
            <a:ext cx="1173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800" b="1" dirty="0">
                <a:solidFill>
                  <a:schemeClr val="bg1"/>
                </a:solidFill>
              </a:rPr>
              <a:t>Salvoconducto </a:t>
            </a:r>
            <a:r>
              <a:rPr lang="es-ES" sz="4800" b="1" dirty="0" smtClean="0">
                <a:solidFill>
                  <a:schemeClr val="bg1"/>
                </a:solidFill>
              </a:rPr>
              <a:t>Único Nacional </a:t>
            </a:r>
            <a:r>
              <a:rPr lang="es-ES" sz="4800" b="1" dirty="0">
                <a:solidFill>
                  <a:schemeClr val="bg1"/>
                </a:solidFill>
              </a:rPr>
              <a:t>para la </a:t>
            </a:r>
            <a:r>
              <a:rPr lang="es-ES" sz="4800" b="1" dirty="0" smtClean="0">
                <a:solidFill>
                  <a:schemeClr val="bg1"/>
                </a:solidFill>
              </a:rPr>
              <a:t>Movilización </a:t>
            </a:r>
            <a:r>
              <a:rPr lang="es-ES" sz="4800" b="1" dirty="0">
                <a:solidFill>
                  <a:schemeClr val="bg1"/>
                </a:solidFill>
              </a:rPr>
              <a:t>de </a:t>
            </a:r>
            <a:r>
              <a:rPr lang="es-ES" sz="4800" b="1" dirty="0" smtClean="0">
                <a:solidFill>
                  <a:schemeClr val="bg1"/>
                </a:solidFill>
              </a:rPr>
              <a:t>Especímenes </a:t>
            </a:r>
            <a:r>
              <a:rPr lang="es-ES" sz="4800" b="1" dirty="0">
                <a:solidFill>
                  <a:schemeClr val="bg1"/>
                </a:solidFill>
              </a:rPr>
              <a:t>de la </a:t>
            </a:r>
            <a:r>
              <a:rPr lang="es-ES" sz="4800" b="1" dirty="0" smtClean="0">
                <a:solidFill>
                  <a:schemeClr val="bg1"/>
                </a:solidFill>
              </a:rPr>
              <a:t>Diversidad Biológica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4199467" y="610323"/>
            <a:ext cx="7713133" cy="1054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/>
              <a:t>Instructivo para la liquidación y pago de trámites ambientales en línea</a:t>
            </a:r>
            <a:endParaRPr lang="es-CO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3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8568037" y="-1867418"/>
            <a:ext cx="323455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0934" t="15288" r="20484" b="57792"/>
          <a:stretch/>
        </p:blipFill>
        <p:spPr>
          <a:xfrm>
            <a:off x="7466736" y="2486570"/>
            <a:ext cx="4420192" cy="137772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6"/>
          <a:stretch/>
        </p:blipFill>
        <p:spPr>
          <a:xfrm>
            <a:off x="0" y="3248004"/>
            <a:ext cx="12253719" cy="360999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94051" y="290481"/>
            <a:ext cx="45757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FF0000"/>
                </a:solidFill>
              </a:rPr>
              <a:t>Si usted es USUARIO NUEVO:</a:t>
            </a:r>
            <a:br>
              <a:rPr lang="es-CO" b="1" dirty="0" smtClean="0">
                <a:solidFill>
                  <a:srgbClr val="FF0000"/>
                </a:solidFill>
              </a:rPr>
            </a:br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Cree su usuario y contraseña ingresando a</a:t>
            </a:r>
          </a:p>
          <a:p>
            <a:pPr algn="just"/>
            <a:r>
              <a:rPr lang="es-CO" u="sng" dirty="0" smtClean="0">
                <a:solidFill>
                  <a:schemeClr val="accent6">
                    <a:lumMod val="75000"/>
                  </a:schemeClr>
                </a:solidFill>
                <a:hlinkClick r:id="rId5"/>
              </a:rPr>
              <a:t>https</a:t>
            </a:r>
            <a:r>
              <a:rPr lang="es-CO" u="sng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://</a:t>
            </a:r>
            <a:r>
              <a:rPr lang="es-CO" u="sng" dirty="0" smtClean="0">
                <a:solidFill>
                  <a:schemeClr val="accent6">
                    <a:lumMod val="75000"/>
                  </a:schemeClr>
                </a:solidFill>
                <a:hlinkClick r:id="rId5"/>
              </a:rPr>
              <a:t>www.secretariadeambiente.gov.co/ventanillavirtual/app</a:t>
            </a:r>
            <a:endParaRPr lang="es-CO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Luego de </a:t>
            </a:r>
            <a:r>
              <a:rPr lang="es-CO" dirty="0" err="1" smtClean="0">
                <a:solidFill>
                  <a:schemeClr val="accent6">
                    <a:lumMod val="75000"/>
                  </a:schemeClr>
                </a:solidFill>
              </a:rPr>
              <a:t>click</a:t>
            </a:r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 en la opción  “Registro nuevo usuario” y diligencie los datos que le pide el sistema.</a:t>
            </a:r>
            <a:endParaRPr lang="es-CO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/>
          <a:srcRect l="15414" t="16638" r="71526" b="33110"/>
          <a:stretch/>
        </p:blipFill>
        <p:spPr>
          <a:xfrm>
            <a:off x="6169087" y="1799676"/>
            <a:ext cx="1016501" cy="2209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2618" t="17259" r="24987" b="18052"/>
          <a:stretch/>
        </p:blipFill>
        <p:spPr>
          <a:xfrm>
            <a:off x="594051" y="2321806"/>
            <a:ext cx="4507843" cy="288817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86877" y="3319442"/>
            <a:ext cx="688111" cy="339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Elipse 27"/>
          <p:cNvSpPr/>
          <p:nvPr/>
        </p:nvSpPr>
        <p:spPr>
          <a:xfrm>
            <a:off x="6285504" y="2534272"/>
            <a:ext cx="851527" cy="2506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Flecha abajo 28"/>
          <p:cNvSpPr/>
          <p:nvPr/>
        </p:nvSpPr>
        <p:spPr>
          <a:xfrm rot="1820070">
            <a:off x="1496801" y="2595272"/>
            <a:ext cx="126797" cy="8892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/>
          <p:cNvSpPr/>
          <p:nvPr/>
        </p:nvSpPr>
        <p:spPr>
          <a:xfrm>
            <a:off x="6677337" y="4506791"/>
            <a:ext cx="378124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CO" sz="2400" dirty="0" smtClean="0">
                <a:solidFill>
                  <a:srgbClr val="FF0000"/>
                </a:solidFill>
              </a:rPr>
              <a:t>Si usted </a:t>
            </a:r>
            <a:r>
              <a:rPr lang="es-CO" sz="2400" b="1" u="sng" dirty="0" smtClean="0">
                <a:solidFill>
                  <a:srgbClr val="FF0000"/>
                </a:solidFill>
              </a:rPr>
              <a:t>NO</a:t>
            </a:r>
            <a:r>
              <a:rPr lang="es-CO" sz="2400" dirty="0" smtClean="0">
                <a:solidFill>
                  <a:srgbClr val="FF0000"/>
                </a:solidFill>
              </a:rPr>
              <a:t> es usuario </a:t>
            </a:r>
            <a:r>
              <a:rPr lang="es-CO" sz="2400" dirty="0" smtClean="0">
                <a:solidFill>
                  <a:srgbClr val="FF0000"/>
                </a:solidFill>
              </a:rPr>
              <a:t>nuevo y recuerda su contraseña, </a:t>
            </a:r>
            <a:r>
              <a:rPr lang="es-CO" sz="2400" dirty="0" smtClean="0">
                <a:solidFill>
                  <a:srgbClr val="FF0000"/>
                </a:solidFill>
              </a:rPr>
              <a:t>continúe con los pasos de la siguiente página:</a:t>
            </a:r>
            <a:endParaRPr lang="es-CO" sz="2400" u="sng" dirty="0">
              <a:solidFill>
                <a:srgbClr val="FF0000"/>
              </a:solidFill>
            </a:endParaRPr>
          </a:p>
        </p:txBody>
      </p:sp>
      <p:sp>
        <p:nvSpPr>
          <p:cNvPr id="33" name="Flecha abajo 32"/>
          <p:cNvSpPr/>
          <p:nvPr/>
        </p:nvSpPr>
        <p:spPr>
          <a:xfrm>
            <a:off x="4348038" y="6165125"/>
            <a:ext cx="358436" cy="6837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/>
          <p:cNvSpPr/>
          <p:nvPr/>
        </p:nvSpPr>
        <p:spPr>
          <a:xfrm>
            <a:off x="594051" y="5027480"/>
            <a:ext cx="450784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Una vez se registre, en máximo 24 horas le llegará un correo de confirmación a la dirección de correo electrónico que suministró. A continuación </a:t>
            </a:r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ingrese </a:t>
            </a:r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con su usuario y contraseña asignados e inicie su trámite siguiendo los pasos siguientes.</a:t>
            </a:r>
            <a:endParaRPr lang="es-CO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126859" y="313229"/>
            <a:ext cx="5341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FF0000"/>
                </a:solidFill>
              </a:rPr>
              <a:t>Si usted NO recuerda su contraseña:</a:t>
            </a:r>
          </a:p>
          <a:p>
            <a:pPr algn="just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click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en recuperar contraseña, e ingrese el número de documento de identificación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. Luego de </a:t>
            </a:r>
            <a:r>
              <a:rPr lang="es-ES" dirty="0" err="1" smtClean="0">
                <a:solidFill>
                  <a:schemeClr val="accent6">
                    <a:lumMod val="75000"/>
                  </a:schemeClr>
                </a:solidFill>
              </a:rPr>
              <a:t>click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en recuperar contraseña. La contraseña se le enviará al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correo electrónico registrado.</a:t>
            </a:r>
            <a:endParaRPr lang="es-CO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Flecha abajo 35"/>
          <p:cNvSpPr/>
          <p:nvPr/>
        </p:nvSpPr>
        <p:spPr>
          <a:xfrm rot="3085838">
            <a:off x="7158685" y="1968789"/>
            <a:ext cx="262319" cy="823983"/>
          </a:xfrm>
          <a:prstGeom prst="downArrow">
            <a:avLst>
              <a:gd name="adj1" fmla="val 41205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5695944" y="324834"/>
            <a:ext cx="95250" cy="6413453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2401284" y="2146206"/>
            <a:ext cx="2800350" cy="2728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Flecha abajo 36"/>
          <p:cNvSpPr/>
          <p:nvPr/>
        </p:nvSpPr>
        <p:spPr>
          <a:xfrm>
            <a:off x="10006096" y="6134463"/>
            <a:ext cx="358436" cy="6473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 abajo 19"/>
          <p:cNvSpPr/>
          <p:nvPr/>
        </p:nvSpPr>
        <p:spPr>
          <a:xfrm>
            <a:off x="10054154" y="1909790"/>
            <a:ext cx="262319" cy="823983"/>
          </a:xfrm>
          <a:prstGeom prst="downArrow">
            <a:avLst>
              <a:gd name="adj1" fmla="val 41205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lecha abajo 20"/>
          <p:cNvSpPr/>
          <p:nvPr/>
        </p:nvSpPr>
        <p:spPr>
          <a:xfrm rot="9043192">
            <a:off x="10088097" y="3569645"/>
            <a:ext cx="142379" cy="531850"/>
          </a:xfrm>
          <a:prstGeom prst="downArrow">
            <a:avLst>
              <a:gd name="adj1" fmla="val 41205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77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6"/>
          <a:stretch/>
        </p:blipFill>
        <p:spPr>
          <a:xfrm>
            <a:off x="0" y="3961774"/>
            <a:ext cx="12253719" cy="36099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8553479" y="-1793056"/>
            <a:ext cx="3234555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33" y="364067"/>
            <a:ext cx="5313815" cy="68580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13291" y="6711449"/>
            <a:ext cx="2759868" cy="587528"/>
            <a:chOff x="9243152" y="5918017"/>
            <a:chExt cx="2666083" cy="686717"/>
          </a:xfrm>
        </p:grpSpPr>
        <p:sp>
          <p:nvSpPr>
            <p:cNvPr id="15" name="Rectángulo redondeado 14"/>
            <p:cNvSpPr/>
            <p:nvPr/>
          </p:nvSpPr>
          <p:spPr>
            <a:xfrm>
              <a:off x="9243152" y="5918017"/>
              <a:ext cx="2666083" cy="6867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964" y="5998629"/>
              <a:ext cx="2096765" cy="484852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333177" y="719246"/>
            <a:ext cx="11362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 smtClean="0">
                <a:solidFill>
                  <a:schemeClr val="accent6">
                    <a:lumMod val="75000"/>
                  </a:schemeClr>
                </a:solidFill>
              </a:rPr>
              <a:t>1. Ingrese a la ventanilla virtual con su usuario y contraseña en </a:t>
            </a:r>
            <a:r>
              <a:rPr lang="es-CO" sz="2400" u="sng" dirty="0" smtClean="0">
                <a:solidFill>
                  <a:schemeClr val="accent6">
                    <a:lumMod val="75000"/>
                  </a:schemeClr>
                </a:solidFill>
              </a:rPr>
              <a:t>https://www.secretariadeambiente.gov.co/ventanillavirtual/app</a:t>
            </a:r>
            <a:endParaRPr lang="es-CO" sz="24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3819" b="5541"/>
          <a:stretch/>
        </p:blipFill>
        <p:spPr>
          <a:xfrm>
            <a:off x="715290" y="1663001"/>
            <a:ext cx="8780278" cy="4476675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>
            <a:off x="2369374" y="2378081"/>
            <a:ext cx="872067" cy="743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51" y="2675751"/>
            <a:ext cx="317835" cy="25918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10">
            <a:off x="5099547" y="6437556"/>
            <a:ext cx="341723" cy="278667"/>
          </a:xfrm>
          <a:prstGeom prst="rect">
            <a:avLst/>
          </a:prstGeom>
        </p:spPr>
      </p:pic>
      <p:sp>
        <p:nvSpPr>
          <p:cNvPr id="26" name="Flecha abajo 25"/>
          <p:cNvSpPr/>
          <p:nvPr/>
        </p:nvSpPr>
        <p:spPr>
          <a:xfrm>
            <a:off x="4376063" y="0"/>
            <a:ext cx="358436" cy="6473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98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1090552"/>
            <a:ext cx="12192000" cy="467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1782">
            <a:off x="177476" y="4590156"/>
            <a:ext cx="2264724" cy="4801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91" y="5880568"/>
            <a:ext cx="2398649" cy="4930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1782">
            <a:off x="5769215" y="-1218018"/>
            <a:ext cx="2264724" cy="4801735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0" y="1251189"/>
            <a:ext cx="6445624" cy="1655762"/>
          </a:xfrm>
        </p:spPr>
        <p:txBody>
          <a:bodyPr/>
          <a:lstStyle/>
          <a:p>
            <a:r>
              <a:rPr lang="es-ES" dirty="0"/>
              <a:t>2. </a:t>
            </a:r>
            <a:r>
              <a:rPr lang="es-ES" dirty="0" smtClean="0"/>
              <a:t>Haga </a:t>
            </a:r>
            <a:r>
              <a:rPr lang="es-ES" dirty="0" err="1"/>
              <a:t>click</a:t>
            </a:r>
            <a:r>
              <a:rPr lang="es-ES" dirty="0"/>
              <a:t> en el banner arbolado urbano, flora y fauna silvestre. 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8945" t="31890" r="14000" b="6907"/>
          <a:stretch/>
        </p:blipFill>
        <p:spPr>
          <a:xfrm>
            <a:off x="486917" y="2006604"/>
            <a:ext cx="4927600" cy="297333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404966" y="3453609"/>
            <a:ext cx="1975976" cy="816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2" y="4106731"/>
            <a:ext cx="317835" cy="259187"/>
          </a:xfrm>
          <a:prstGeom prst="rect">
            <a:avLst/>
          </a:prstGeom>
        </p:spPr>
      </p:pic>
      <p:sp>
        <p:nvSpPr>
          <p:cNvPr id="18" name="Subtítulo 4"/>
          <p:cNvSpPr txBox="1">
            <a:spLocks/>
          </p:cNvSpPr>
          <p:nvPr/>
        </p:nvSpPr>
        <p:spPr>
          <a:xfrm>
            <a:off x="5746376" y="4939566"/>
            <a:ext cx="644562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3. </a:t>
            </a:r>
            <a:r>
              <a:rPr lang="es-ES" dirty="0" smtClean="0"/>
              <a:t>Haga </a:t>
            </a:r>
            <a:r>
              <a:rPr lang="es-ES" dirty="0" err="1"/>
              <a:t>click</a:t>
            </a:r>
            <a:r>
              <a:rPr lang="es-ES" dirty="0"/>
              <a:t> en la opción liquidador de costos por expedición de salvoconducto de </a:t>
            </a:r>
            <a:r>
              <a:rPr lang="es-ES" dirty="0" smtClean="0"/>
              <a:t>fauna. </a:t>
            </a:r>
            <a:endParaRPr lang="es-CO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3F2A2A7-92A7-43FD-871B-776E7E1E4B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316" y="4593916"/>
            <a:ext cx="1533154" cy="15331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/>
          <a:srcRect l="30523" t="11415" r="20965" b="21895"/>
          <a:stretch/>
        </p:blipFill>
        <p:spPr>
          <a:xfrm>
            <a:off x="6932541" y="1743813"/>
            <a:ext cx="3990975" cy="3086100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7015456" y="4199159"/>
            <a:ext cx="1658141" cy="547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23" y="4482855"/>
            <a:ext cx="317835" cy="2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8553479" y="-1793056"/>
            <a:ext cx="3234555" cy="685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/>
          <a:srcRect l="33598" t="32840" r="32452" b="17899"/>
          <a:stretch/>
        </p:blipFill>
        <p:spPr>
          <a:xfrm>
            <a:off x="7426069" y="1330509"/>
            <a:ext cx="3937256" cy="321349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6"/>
          <a:stretch/>
        </p:blipFill>
        <p:spPr>
          <a:xfrm>
            <a:off x="-279968" y="4259116"/>
            <a:ext cx="12253719" cy="3609996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5976709"/>
            <a:ext cx="2759868" cy="587528"/>
            <a:chOff x="9243152" y="5918017"/>
            <a:chExt cx="2666083" cy="686717"/>
          </a:xfrm>
        </p:grpSpPr>
        <p:sp>
          <p:nvSpPr>
            <p:cNvPr id="15" name="Rectángulo redondeado 14"/>
            <p:cNvSpPr/>
            <p:nvPr/>
          </p:nvSpPr>
          <p:spPr>
            <a:xfrm>
              <a:off x="9243152" y="5918017"/>
              <a:ext cx="2666083" cy="6867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964" y="5998629"/>
              <a:ext cx="2096765" cy="484852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261939" y="350056"/>
            <a:ext cx="821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4. Haz </a:t>
            </a:r>
            <a:r>
              <a:rPr lang="es-ES" sz="2400" dirty="0" err="1"/>
              <a:t>click</a:t>
            </a:r>
            <a:r>
              <a:rPr lang="es-ES" sz="2400" dirty="0"/>
              <a:t> en el botón “siguiente” 2 veces. </a:t>
            </a:r>
            <a:endParaRPr lang="es-CO" sz="32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10">
            <a:off x="4648218" y="6246168"/>
            <a:ext cx="317835" cy="2591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15981" t="11617" r="15152" b="17371"/>
          <a:stretch/>
        </p:blipFill>
        <p:spPr>
          <a:xfrm>
            <a:off x="414670" y="970076"/>
            <a:ext cx="6326659" cy="3943485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103920" y="1123857"/>
            <a:ext cx="774760" cy="438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5528" flipH="1">
            <a:off x="5886598" y="1160873"/>
            <a:ext cx="394667" cy="275251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7034046" y="359368"/>
            <a:ext cx="821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El sistema le asignará un valor a pagar. </a:t>
            </a:r>
            <a:endParaRPr lang="es-CO" sz="32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6096000" y="518762"/>
            <a:ext cx="761108" cy="142875"/>
          </a:xfrm>
          <a:prstGeom prst="right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/>
          <p:cNvSpPr/>
          <p:nvPr/>
        </p:nvSpPr>
        <p:spPr>
          <a:xfrm>
            <a:off x="7183504" y="5324149"/>
            <a:ext cx="4422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Nota: </a:t>
            </a:r>
            <a:r>
              <a:rPr lang="es-ES" b="1" dirty="0" smtClean="0"/>
              <a:t>Si necesita mas de una certificación, debe liquidar cada una por separado.</a:t>
            </a:r>
            <a:endParaRPr lang="es-CO" sz="24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Flecha abajo 6"/>
          <p:cNvSpPr/>
          <p:nvPr/>
        </p:nvSpPr>
        <p:spPr>
          <a:xfrm>
            <a:off x="9354065" y="787038"/>
            <a:ext cx="142724" cy="4504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Elipse 30"/>
          <p:cNvSpPr/>
          <p:nvPr/>
        </p:nvSpPr>
        <p:spPr>
          <a:xfrm>
            <a:off x="9308114" y="2273851"/>
            <a:ext cx="757247" cy="391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/>
          <p:cNvSpPr/>
          <p:nvPr/>
        </p:nvSpPr>
        <p:spPr>
          <a:xfrm>
            <a:off x="7609099" y="4734022"/>
            <a:ext cx="2797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5. De </a:t>
            </a:r>
            <a:r>
              <a:rPr lang="es-ES" sz="2000" dirty="0" err="1" smtClean="0"/>
              <a:t>click</a:t>
            </a:r>
            <a:r>
              <a:rPr lang="es-ES" sz="2000" dirty="0" smtClean="0"/>
              <a:t> en “siguiente”</a:t>
            </a:r>
            <a:endParaRPr lang="es-CO" sz="28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10429296" y="4210993"/>
            <a:ext cx="1111060" cy="333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Flecha arriba 34"/>
          <p:cNvSpPr/>
          <p:nvPr/>
        </p:nvSpPr>
        <p:spPr>
          <a:xfrm rot="3678544">
            <a:off x="10680142" y="4347560"/>
            <a:ext cx="153600" cy="71395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D0942F6-2766-40D8-A212-209E68A8A4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225" y="5839702"/>
            <a:ext cx="1103092" cy="99947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3F2A2A7-92A7-43FD-871B-776E7E1E4B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915" y="4276514"/>
            <a:ext cx="1533154" cy="15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1090552"/>
            <a:ext cx="12192000" cy="467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1782">
            <a:off x="177476" y="4590156"/>
            <a:ext cx="2264724" cy="48017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91" y="5880568"/>
            <a:ext cx="2398649" cy="4930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1782">
            <a:off x="5769215" y="-1218018"/>
            <a:ext cx="2264724" cy="4801735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01438" y="1238817"/>
            <a:ext cx="5813612" cy="1655762"/>
          </a:xfrm>
        </p:spPr>
        <p:txBody>
          <a:bodyPr/>
          <a:lstStyle/>
          <a:p>
            <a:pPr algn="l"/>
            <a:r>
              <a:rPr lang="es-ES" dirty="0" smtClean="0"/>
              <a:t>6. Si va a pagar por PSE acepte términos y condiciones y de </a:t>
            </a:r>
            <a:r>
              <a:rPr lang="es-ES" dirty="0" err="1" smtClean="0"/>
              <a:t>click</a:t>
            </a:r>
            <a:r>
              <a:rPr lang="es-ES" dirty="0" smtClean="0"/>
              <a:t> en el óvalo Azul-PSE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2143" t="11553" r="20315" b="9589"/>
          <a:stretch/>
        </p:blipFill>
        <p:spPr>
          <a:xfrm>
            <a:off x="573148" y="2149448"/>
            <a:ext cx="5090746" cy="3343275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3587509" y="3696557"/>
            <a:ext cx="1658141" cy="547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1">
            <a:off x="4017369" y="4170832"/>
            <a:ext cx="317835" cy="259187"/>
          </a:xfrm>
          <a:prstGeom prst="rect">
            <a:avLst/>
          </a:prstGeom>
        </p:spPr>
      </p:pic>
      <p:sp>
        <p:nvSpPr>
          <p:cNvPr id="20" name="Subtítulo 4"/>
          <p:cNvSpPr txBox="1">
            <a:spLocks/>
          </p:cNvSpPr>
          <p:nvPr/>
        </p:nvSpPr>
        <p:spPr>
          <a:xfrm>
            <a:off x="6237042" y="1238817"/>
            <a:ext cx="58136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/>
              <a:t>7</a:t>
            </a:r>
            <a:r>
              <a:rPr lang="es-ES" dirty="0" smtClean="0"/>
              <a:t>. Si por el contrario desea imprimir el recibo y pagar en banco, de </a:t>
            </a:r>
            <a:r>
              <a:rPr lang="es-ES" dirty="0" err="1" smtClean="0"/>
              <a:t>click</a:t>
            </a:r>
            <a:r>
              <a:rPr lang="es-ES" dirty="0" smtClean="0"/>
              <a:t> en generar recibo:</a:t>
            </a:r>
            <a:endParaRPr lang="es-CO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/>
          <a:srcRect l="12143" t="11553" r="20315" b="12245"/>
          <a:stretch/>
        </p:blipFill>
        <p:spPr>
          <a:xfrm>
            <a:off x="6237042" y="2149448"/>
            <a:ext cx="4930544" cy="31289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25893" t="17970" r="25608" b="10398"/>
          <a:stretch/>
        </p:blipFill>
        <p:spPr>
          <a:xfrm>
            <a:off x="9143848" y="2826236"/>
            <a:ext cx="2394892" cy="1989698"/>
          </a:xfrm>
          <a:prstGeom prst="rect">
            <a:avLst/>
          </a:prstGeom>
        </p:spPr>
      </p:pic>
      <p:sp>
        <p:nvSpPr>
          <p:cNvPr id="25" name="Flecha abajo 24"/>
          <p:cNvSpPr/>
          <p:nvPr/>
        </p:nvSpPr>
        <p:spPr>
          <a:xfrm rot="8378231">
            <a:off x="9075266" y="2749910"/>
            <a:ext cx="170429" cy="3246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57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376" t="12049" r="20700" b="9035"/>
          <a:stretch/>
        </p:blipFill>
        <p:spPr>
          <a:xfrm>
            <a:off x="315239" y="1312005"/>
            <a:ext cx="6155343" cy="40827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9840">
            <a:off x="8582055" y="-2116995"/>
            <a:ext cx="3234555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6"/>
          <a:stretch/>
        </p:blipFill>
        <p:spPr>
          <a:xfrm>
            <a:off x="-232343" y="4534442"/>
            <a:ext cx="12253719" cy="3609996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261939" y="6018283"/>
            <a:ext cx="2759868" cy="587528"/>
            <a:chOff x="9243152" y="5918017"/>
            <a:chExt cx="2666083" cy="686717"/>
          </a:xfrm>
        </p:grpSpPr>
        <p:sp>
          <p:nvSpPr>
            <p:cNvPr id="15" name="Rectángulo redondeado 14"/>
            <p:cNvSpPr/>
            <p:nvPr/>
          </p:nvSpPr>
          <p:spPr>
            <a:xfrm>
              <a:off x="9243152" y="5918017"/>
              <a:ext cx="2666083" cy="68671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964" y="5998629"/>
              <a:ext cx="2096765" cy="484852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261939" y="350056"/>
            <a:ext cx="6472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8</a:t>
            </a:r>
            <a:r>
              <a:rPr lang="es-ES" sz="2000" dirty="0" smtClean="0"/>
              <a:t>. Para imprimir su recibo de </a:t>
            </a:r>
            <a:r>
              <a:rPr lang="es-ES" sz="2000" dirty="0" err="1" smtClean="0"/>
              <a:t>click</a:t>
            </a:r>
            <a:r>
              <a:rPr lang="es-ES" sz="2000" dirty="0" smtClean="0"/>
              <a:t> en la flecha “</a:t>
            </a:r>
            <a:r>
              <a:rPr lang="es-ES" sz="2000" dirty="0" err="1" smtClean="0"/>
              <a:t>export</a:t>
            </a:r>
            <a:r>
              <a:rPr lang="es-ES" sz="2000" dirty="0" smtClean="0"/>
              <a:t> </a:t>
            </a:r>
            <a:r>
              <a:rPr lang="es-ES" sz="2000" dirty="0" err="1" smtClean="0"/>
              <a:t>report</a:t>
            </a:r>
            <a:r>
              <a:rPr lang="es-ES" sz="2000" dirty="0" smtClean="0"/>
              <a:t>”, seleccione formato PDF y de </a:t>
            </a:r>
            <a:r>
              <a:rPr lang="es-ES" sz="2000" dirty="0" err="1" smtClean="0"/>
              <a:t>click</a:t>
            </a:r>
            <a:r>
              <a:rPr lang="es-ES" sz="2000" dirty="0" smtClean="0"/>
              <a:t> en “ok”.</a:t>
            </a:r>
            <a:endParaRPr lang="es-CO" sz="28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10">
            <a:off x="4648218" y="6246168"/>
            <a:ext cx="317835" cy="25918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093737" y="1813067"/>
            <a:ext cx="174429" cy="238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 abajo 23"/>
          <p:cNvSpPr/>
          <p:nvPr/>
        </p:nvSpPr>
        <p:spPr>
          <a:xfrm rot="13496559">
            <a:off x="1781891" y="1992781"/>
            <a:ext cx="150573" cy="7658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/>
          <p:cNvSpPr/>
          <p:nvPr/>
        </p:nvSpPr>
        <p:spPr>
          <a:xfrm>
            <a:off x="7030915" y="859827"/>
            <a:ext cx="49053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Finalmente el sistema descargará su recibo de pago, el cual debe imprimir a laser y pagar en el Banco de Occidente. </a:t>
            </a:r>
          </a:p>
          <a:p>
            <a:pPr algn="just"/>
            <a:r>
              <a:rPr lang="es-ES" sz="2000" dirty="0" smtClean="0"/>
              <a:t>Al finalizar, el sistema le informará que la información fue procesada exitosamente.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27100" t="18719" r="20800" b="11480"/>
          <a:stretch/>
        </p:blipFill>
        <p:spPr>
          <a:xfrm>
            <a:off x="7525443" y="2607786"/>
            <a:ext cx="3863491" cy="2911616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648209" y="2520160"/>
            <a:ext cx="2054854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09EA4DC-92CC-4D45-8FAD-A42D8FB9D4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992" y="5592383"/>
            <a:ext cx="831995" cy="95018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591673" y="5636145"/>
            <a:ext cx="3820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FF0000"/>
                </a:solidFill>
              </a:rPr>
              <a:t>Nota: </a:t>
            </a:r>
            <a:r>
              <a:rPr lang="es-ES" dirty="0"/>
              <a:t>No olvide adjuntar el soporte de pago del recibo a la documentación para solicitar el trámite.</a:t>
            </a:r>
            <a:endParaRPr lang="es-CO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Flecha arriba 18"/>
          <p:cNvSpPr/>
          <p:nvPr/>
        </p:nvSpPr>
        <p:spPr>
          <a:xfrm rot="16200000">
            <a:off x="3811188" y="2854816"/>
            <a:ext cx="175800" cy="692546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Flecha arriba 33"/>
          <p:cNvSpPr/>
          <p:nvPr/>
        </p:nvSpPr>
        <p:spPr>
          <a:xfrm rot="20425753">
            <a:off x="4412085" y="4076889"/>
            <a:ext cx="192758" cy="406979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70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345</Words>
  <Application>Microsoft Office PowerPoint</Application>
  <PresentationFormat>Panorámica</PresentationFormat>
  <Paragraphs>22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LEONARDO.GIL</dc:creator>
  <cp:lastModifiedBy>CLAUDIA.MANCERA</cp:lastModifiedBy>
  <cp:revision>57</cp:revision>
  <dcterms:created xsi:type="dcterms:W3CDTF">2024-01-30T14:53:26Z</dcterms:created>
  <dcterms:modified xsi:type="dcterms:W3CDTF">2024-08-15T21:26:35Z</dcterms:modified>
</cp:coreProperties>
</file>